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7" r:id="rId2"/>
    <p:sldId id="288" r:id="rId3"/>
    <p:sldId id="318" r:id="rId4"/>
    <p:sldId id="319" r:id="rId5"/>
    <p:sldId id="305" r:id="rId6"/>
    <p:sldId id="320" r:id="rId7"/>
    <p:sldId id="321" r:id="rId8"/>
    <p:sldId id="322" r:id="rId9"/>
    <p:sldId id="308" r:id="rId10"/>
    <p:sldId id="323" r:id="rId11"/>
    <p:sldId id="324" r:id="rId12"/>
    <p:sldId id="311" r:id="rId13"/>
    <p:sldId id="325" r:id="rId14"/>
    <p:sldId id="312" r:id="rId15"/>
    <p:sldId id="313" r:id="rId16"/>
    <p:sldId id="314" r:id="rId17"/>
    <p:sldId id="315" r:id="rId18"/>
    <p:sldId id="316" r:id="rId19"/>
    <p:sldId id="317" r:id="rId20"/>
  </p:sldIdLst>
  <p:sldSz cx="9144000" cy="6858000" type="screen4x3"/>
  <p:notesSz cx="9874250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FD8EB-8E92-4719-8B9C-DF50A7796C56}" type="datetimeFigureOut">
              <a:rPr lang="zh-TW" altLang="en-US" smtClean="0"/>
              <a:t>2012/12/12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A8C60-5D75-4AD3-87EE-456D3F9F49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23279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1698B-3C6A-4377-8179-101C745A8E04}" type="datetimeFigureOut">
              <a:rPr lang="zh-TW" altLang="en-US" smtClean="0"/>
              <a:t>2012/12/12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87425" y="3228896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0880E-AAB0-47DA-8B6C-6E50F2247D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4712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>
                <a:solidFill>
                  <a:srgbClr val="C00000"/>
                </a:solidFill>
              </a:rPr>
              <a:t>Goal of this paper(first line)</a:t>
            </a: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3AE5FE31-989D-4108-86FD-CA6103DCF9C7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畫線的下面幾句話</a:t>
            </a:r>
            <a:r>
              <a:rPr lang="en-US" altLang="zh-TW" dirty="0" smtClean="0"/>
              <a:t>&amp;time sharing, space</a:t>
            </a:r>
            <a:r>
              <a:rPr lang="en-US" altLang="zh-TW" baseline="0" dirty="0" smtClean="0"/>
              <a:t> sharing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880E-AAB0-47DA-8B6C-6E50F2247D2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9749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即傳統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880E-AAB0-47DA-8B6C-6E50F2247D2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527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即傳統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880E-AAB0-47DA-8B6C-6E50F2247D2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527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即傳統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880E-AAB0-47DA-8B6C-6E50F2247D2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527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越小越好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880E-AAB0-47DA-8B6C-6E50F2247D2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220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0EDF-DCF5-4D26-B190-CB176C482D7D}" type="datetime1">
              <a:rPr lang="zh-TW" altLang="en-US" smtClean="0"/>
              <a:t>2012/12/12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14F2-BC32-4797-830A-7004345AE046}" type="datetime1">
              <a:rPr lang="zh-TW" altLang="en-US" smtClean="0"/>
              <a:t>2012/12/12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8063E-F885-445B-A327-0326A5847D2D}" type="datetime1">
              <a:rPr lang="zh-TW" altLang="en-US" smtClean="0"/>
              <a:t>2012/12/12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37CD-96B3-49E4-953B-783C3CD8DDC8}" type="datetime1">
              <a:rPr lang="zh-TW" altLang="en-US" smtClean="0"/>
              <a:t>2012/12/12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15D8-D995-4B41-A04B-87EDC420EE26}" type="datetime1">
              <a:rPr lang="zh-TW" altLang="en-US" smtClean="0"/>
              <a:t>2012/12/12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7467-E625-412C-8395-532BEC4EEF09}" type="datetime1">
              <a:rPr lang="zh-TW" altLang="en-US" smtClean="0"/>
              <a:t>2012/12/12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04FA-AE2F-4761-B09F-8F8BA60E243D}" type="datetime1">
              <a:rPr lang="zh-TW" altLang="en-US" smtClean="0"/>
              <a:t>2012/12/12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8EDC-3911-426C-9D10-82E32F065272}" type="datetime1">
              <a:rPr lang="zh-TW" altLang="en-US" smtClean="0"/>
              <a:t>2012/12/12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D68F-FB50-443F-A762-3270C4C6A760}" type="datetime1">
              <a:rPr lang="zh-TW" altLang="en-US" smtClean="0"/>
              <a:t>2012/12/12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FD99-7D6F-456A-81FE-F376F2D4A3BE}" type="datetime1">
              <a:rPr lang="zh-TW" altLang="en-US" smtClean="0"/>
              <a:t>2012/12/12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7A3A-2600-43EA-B9BC-29418A561B30}" type="datetime1">
              <a:rPr lang="zh-TW" altLang="en-US" smtClean="0"/>
              <a:t>2012/12/12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154A956-6069-4B9B-AC99-4E5EC99CD90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C15361-69FF-47FC-A35A-12A13FAB25D7}" type="datetime1">
              <a:rPr lang="zh-TW" altLang="en-US" smtClean="0"/>
              <a:t>2012/12/12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54A956-6069-4B9B-AC99-4E5EC99CD90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7851648" cy="1265312"/>
          </a:xfrm>
          <a:extLst/>
        </p:spPr>
        <p:txBody>
          <a:bodyPr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latin typeface="+mn-lt"/>
              </a:rPr>
              <a:t>FPGA-based Router </a:t>
            </a:r>
            <a:r>
              <a:rPr lang="en-US" altLang="zh-TW" sz="2800" dirty="0" smtClean="0">
                <a:solidFill>
                  <a:schemeClr val="tx1"/>
                </a:solidFill>
                <a:latin typeface="+mn-lt"/>
              </a:rPr>
              <a:t>Virtualization: </a:t>
            </a:r>
            <a:br>
              <a:rPr lang="en-US" altLang="zh-TW" sz="2800" dirty="0" smtClean="0">
                <a:solidFill>
                  <a:schemeClr val="tx1"/>
                </a:solidFill>
                <a:latin typeface="+mn-lt"/>
              </a:rPr>
            </a:br>
            <a:r>
              <a:rPr lang="en-US" altLang="zh-TW" sz="2800" dirty="0" smtClean="0">
                <a:solidFill>
                  <a:schemeClr val="tx1"/>
                </a:solidFill>
                <a:latin typeface="+mn-lt"/>
              </a:rPr>
              <a:t>A Power Perspective</a:t>
            </a:r>
            <a:endParaRPr lang="en-US" altLang="zh-TW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123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429000"/>
            <a:ext cx="7854950" cy="2736304"/>
          </a:xfrm>
        </p:spPr>
        <p:txBody>
          <a:bodyPr>
            <a:normAutofit/>
          </a:bodyPr>
          <a:lstStyle/>
          <a:p>
            <a:pPr marR="0" algn="l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smtClean="0">
                <a:solidFill>
                  <a:srgbClr val="000000"/>
                </a:solidFill>
              </a:rPr>
              <a:t>Author</a:t>
            </a:r>
            <a:r>
              <a:rPr lang="en-US" altLang="zh-TW" sz="1800" dirty="0" smtClean="0">
                <a:solidFill>
                  <a:srgbClr val="000000"/>
                </a:solidFill>
              </a:rPr>
              <a:t>:</a:t>
            </a:r>
          </a:p>
          <a:p>
            <a:pPr marR="0" algn="l">
              <a:lnSpc>
                <a:spcPct val="90000"/>
              </a:lnSpc>
              <a:spcBef>
                <a:spcPct val="0"/>
              </a:spcBef>
              <a:buClrTx/>
              <a:buSzTx/>
            </a:pPr>
            <a:r>
              <a:rPr lang="en-US" altLang="zh-TW" sz="1800" dirty="0"/>
              <a:t> </a:t>
            </a:r>
            <a:r>
              <a:rPr lang="en-US" altLang="zh-TW" sz="1800" dirty="0" smtClean="0"/>
              <a:t>     </a:t>
            </a:r>
            <a:r>
              <a:rPr lang="en-US" altLang="zh-TW" sz="1800" dirty="0" err="1"/>
              <a:t>Thilan</a:t>
            </a:r>
            <a:r>
              <a:rPr lang="en-US" altLang="zh-TW" sz="1800" dirty="0"/>
              <a:t> </a:t>
            </a:r>
            <a:r>
              <a:rPr lang="en-US" altLang="zh-TW" sz="1800" dirty="0" err="1" smtClean="0"/>
              <a:t>Ganegedara</a:t>
            </a:r>
            <a:r>
              <a:rPr lang="en-US" altLang="zh-TW" sz="1800" dirty="0" smtClean="0"/>
              <a:t>, Viktor </a:t>
            </a:r>
            <a:r>
              <a:rPr lang="en-US" altLang="zh-TW" sz="1800" dirty="0"/>
              <a:t>K. </a:t>
            </a:r>
            <a:r>
              <a:rPr lang="en-US" altLang="zh-TW" sz="1800" dirty="0" err="1"/>
              <a:t>Prasanna</a:t>
            </a:r>
            <a:endParaRPr lang="en-US" altLang="zh-TW" sz="1800" dirty="0" smtClean="0"/>
          </a:p>
          <a:p>
            <a:pPr marR="0" algn="l" eaLnBrk="1" hangingPunct="1">
              <a:lnSpc>
                <a:spcPct val="90000"/>
              </a:lnSpc>
              <a:spcBef>
                <a:spcPct val="0"/>
              </a:spcBef>
              <a:buClrTx/>
              <a:buSzTx/>
            </a:pPr>
            <a:r>
              <a:rPr lang="en-US" altLang="zh-TW" sz="1800" b="1" dirty="0" smtClean="0">
                <a:solidFill>
                  <a:srgbClr val="000000"/>
                </a:solidFill>
              </a:rPr>
              <a:t>Publisher:</a:t>
            </a:r>
          </a:p>
          <a:p>
            <a:pPr marR="0" algn="l">
              <a:lnSpc>
                <a:spcPct val="90000"/>
              </a:lnSpc>
              <a:spcBef>
                <a:spcPct val="0"/>
              </a:spcBef>
              <a:buClrTx/>
              <a:buSzTx/>
            </a:pPr>
            <a:r>
              <a:rPr lang="en-US" altLang="zh-TW" sz="1800" dirty="0" smtClean="0">
                <a:solidFill>
                  <a:srgbClr val="000000"/>
                </a:solidFill>
              </a:rPr>
              <a:t>      </a:t>
            </a:r>
            <a:r>
              <a:rPr lang="en-US" altLang="zh-TW" sz="1800" dirty="0" smtClean="0"/>
              <a:t>IEEE IPDPSW, 2012</a:t>
            </a:r>
          </a:p>
          <a:p>
            <a:pPr marR="0" algn="l">
              <a:lnSpc>
                <a:spcPct val="90000"/>
              </a:lnSpc>
              <a:spcBef>
                <a:spcPct val="0"/>
              </a:spcBef>
              <a:buClrTx/>
              <a:buSzTx/>
            </a:pPr>
            <a:r>
              <a:rPr lang="en-US" altLang="zh-TW" sz="1800" b="1" dirty="0" smtClean="0">
                <a:solidFill>
                  <a:srgbClr val="000000"/>
                </a:solidFill>
              </a:rPr>
              <a:t>Presenter:</a:t>
            </a:r>
          </a:p>
          <a:p>
            <a:pPr marR="0" algn="l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 smtClean="0">
                <a:solidFill>
                  <a:srgbClr val="000000"/>
                </a:solidFill>
              </a:rPr>
              <a:t>      </a:t>
            </a:r>
            <a:r>
              <a:rPr lang="en-US" altLang="zh-TW" sz="1800" dirty="0" smtClean="0"/>
              <a:t>Li-</a:t>
            </a:r>
            <a:r>
              <a:rPr lang="en-US" altLang="zh-TW" sz="1800" dirty="0" err="1" smtClean="0"/>
              <a:t>Hsien</a:t>
            </a:r>
            <a:r>
              <a:rPr lang="en-US" altLang="zh-TW" sz="1800" dirty="0" smtClean="0"/>
              <a:t>, Hsu</a:t>
            </a:r>
          </a:p>
          <a:p>
            <a:pPr marR="0" algn="l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smtClean="0">
                <a:solidFill>
                  <a:srgbClr val="000000"/>
                </a:solidFill>
              </a:rPr>
              <a:t>Data:</a:t>
            </a:r>
          </a:p>
          <a:p>
            <a:pPr marR="0" algn="l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smtClean="0"/>
              <a:t>      </a:t>
            </a:r>
            <a:r>
              <a:rPr lang="en-US" altLang="zh-TW" sz="1800" smtClean="0"/>
              <a:t>12/12/2012</a:t>
            </a:r>
            <a:endParaRPr lang="en-US" altLang="zh-TW" sz="1800" dirty="0" smtClean="0"/>
          </a:p>
          <a:p>
            <a:pPr marR="0" algn="l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dirty="0" smtClean="0"/>
          </a:p>
          <a:p>
            <a:pPr marR="0" algn="l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dirty="0" smtClean="0"/>
          </a:p>
          <a:p>
            <a:pPr marR="0" algn="l" eaLnBrk="1" hangingPunct="1">
              <a:lnSpc>
                <a:spcPct val="90000"/>
              </a:lnSpc>
            </a:pPr>
            <a:endParaRPr lang="en-US" altLang="zh-TW" sz="28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08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latin typeface="+mn-lt"/>
              </a:rPr>
              <a:t>Router models for power estimation(2/3)</a:t>
            </a:r>
            <a:endParaRPr lang="zh-TW" altLang="en-US" sz="2800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Virtualized-separate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3429000"/>
            <a:ext cx="3490655" cy="303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5749305" cy="164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729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latin typeface="+mn-lt"/>
              </a:rPr>
              <a:t>Router models for power estimation(3/3)</a:t>
            </a:r>
            <a:endParaRPr lang="zh-TW" altLang="en-US" sz="2800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Virtualized-merged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3429000"/>
            <a:ext cx="3490655" cy="303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2498"/>
            <a:ext cx="6106443" cy="178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729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latin typeface="+mn-lt"/>
              </a:rPr>
              <a:t>Virtual routers on FPGA(1/5)</a:t>
            </a:r>
            <a:endParaRPr lang="zh-TW" altLang="en-US" sz="2800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For these experiments, we consider a Xilinx </a:t>
            </a:r>
            <a:r>
              <a:rPr lang="en-US" altLang="zh-TW" sz="2000" dirty="0" err="1" smtClean="0"/>
              <a:t>Virtex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6 </a:t>
            </a:r>
            <a:r>
              <a:rPr lang="en-US" altLang="zh-TW" sz="2000" dirty="0"/>
              <a:t>platform (XC6VLX760) under two speed grade </a:t>
            </a:r>
            <a:r>
              <a:rPr lang="en-US" altLang="zh-TW" sz="2000" dirty="0" smtClean="0"/>
              <a:t>scenarios: 1</a:t>
            </a:r>
            <a:r>
              <a:rPr lang="en-US" altLang="zh-TW" sz="2000" dirty="0"/>
              <a:t>) </a:t>
            </a:r>
            <a:r>
              <a:rPr lang="en-US" altLang="zh-TW" sz="2000" dirty="0">
                <a:solidFill>
                  <a:srgbClr val="C00000"/>
                </a:solidFill>
              </a:rPr>
              <a:t>speed grade -2 </a:t>
            </a:r>
            <a:r>
              <a:rPr lang="en-US" altLang="zh-TW" sz="2000" dirty="0"/>
              <a:t>for high performance and 2) </a:t>
            </a:r>
            <a:r>
              <a:rPr lang="en-US" altLang="zh-TW" sz="2000" dirty="0">
                <a:solidFill>
                  <a:srgbClr val="C00000"/>
                </a:solidFill>
              </a:rPr>
              <a:t>speed </a:t>
            </a:r>
            <a:r>
              <a:rPr lang="en-US" altLang="zh-TW" sz="2000" dirty="0" smtClean="0">
                <a:solidFill>
                  <a:srgbClr val="C00000"/>
                </a:solidFill>
              </a:rPr>
              <a:t>grade -1L </a:t>
            </a:r>
            <a:r>
              <a:rPr lang="en-US" altLang="zh-TW" sz="2000" dirty="0"/>
              <a:t>for lower power.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482917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590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latin typeface="+mn-lt"/>
              </a:rPr>
              <a:t>Virtual routers on FPGA(2/5)</a:t>
            </a:r>
            <a:endParaRPr lang="zh-TW" altLang="en-US" sz="2800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i="1" dirty="0"/>
              <a:t>Static </a:t>
            </a:r>
            <a:r>
              <a:rPr lang="en-US" altLang="zh-TW" sz="2000" i="1" dirty="0" smtClean="0"/>
              <a:t>power</a:t>
            </a:r>
          </a:p>
          <a:p>
            <a:pPr marL="651510" lvl="1" indent="-285750"/>
            <a:r>
              <a:rPr lang="en-US" altLang="zh-TW" sz="1800" dirty="0" smtClean="0"/>
              <a:t>The </a:t>
            </a:r>
            <a:r>
              <a:rPr lang="en-US" altLang="zh-TW" sz="1800" dirty="0"/>
              <a:t>static power is the minimum power required to </a:t>
            </a:r>
            <a:r>
              <a:rPr lang="en-US" altLang="zh-TW" sz="1800" dirty="0" smtClean="0"/>
              <a:t>keep the </a:t>
            </a:r>
            <a:r>
              <a:rPr lang="en-US" altLang="zh-TW" sz="1800" dirty="0"/>
              <a:t>device “powered up” with no switching</a:t>
            </a:r>
            <a:r>
              <a:rPr lang="en-US" altLang="zh-TW" sz="1800" dirty="0" smtClean="0"/>
              <a:t>.</a:t>
            </a:r>
          </a:p>
          <a:p>
            <a:pPr lvl="1"/>
            <a:r>
              <a:rPr lang="en-US" altLang="zh-TW" sz="1800" dirty="0"/>
              <a:t>it is proportional to the area of the device, </a:t>
            </a:r>
            <a:r>
              <a:rPr lang="en-US" altLang="zh-TW" sz="1800" dirty="0" smtClean="0"/>
              <a:t>process technology</a:t>
            </a:r>
            <a:r>
              <a:rPr lang="en-US" altLang="zh-TW" sz="1800" dirty="0"/>
              <a:t>, and the </a:t>
            </a:r>
            <a:r>
              <a:rPr lang="en-US" altLang="zh-TW" sz="1800" dirty="0" smtClean="0"/>
              <a:t>operating temperature.</a:t>
            </a:r>
          </a:p>
          <a:p>
            <a:pPr lvl="1"/>
            <a:endParaRPr lang="en-US" altLang="zh-TW" sz="1800" dirty="0" smtClean="0"/>
          </a:p>
          <a:p>
            <a:r>
              <a:rPr lang="en-US" altLang="zh-TW" sz="2000" dirty="0"/>
              <a:t>In our case, we examined the static power dissipation </a:t>
            </a:r>
            <a:r>
              <a:rPr lang="en-US" altLang="zh-TW" sz="2000" dirty="0" smtClean="0"/>
              <a:t>of the </a:t>
            </a:r>
            <a:r>
              <a:rPr lang="en-US" altLang="zh-TW" sz="2000" dirty="0"/>
              <a:t>device under the two speed grades and the results are </a:t>
            </a:r>
            <a:r>
              <a:rPr lang="en-US" altLang="zh-TW" sz="2000" dirty="0" smtClean="0"/>
              <a:t>as follows</a:t>
            </a:r>
            <a:r>
              <a:rPr lang="en-US" altLang="zh-TW" sz="2000" dirty="0"/>
              <a:t>:</a:t>
            </a:r>
          </a:p>
          <a:p>
            <a:pPr marL="0" indent="0">
              <a:buNone/>
            </a:pPr>
            <a:r>
              <a:rPr lang="en-US" altLang="zh-TW" sz="2000" dirty="0" smtClean="0"/>
              <a:t>	</a:t>
            </a:r>
            <a:r>
              <a:rPr lang="en-US" altLang="zh-TW" sz="1800" dirty="0" smtClean="0"/>
              <a:t>• </a:t>
            </a:r>
            <a:r>
              <a:rPr lang="en-US" altLang="zh-TW" sz="1800" dirty="0"/>
              <a:t>Speed grade -2: 4.5 ± 5% W</a:t>
            </a:r>
          </a:p>
          <a:p>
            <a:pPr marL="0" indent="0">
              <a:buNone/>
            </a:pPr>
            <a:r>
              <a:rPr lang="en-US" altLang="zh-TW" sz="1800" dirty="0" smtClean="0"/>
              <a:t>	• </a:t>
            </a:r>
            <a:r>
              <a:rPr lang="en-US" altLang="zh-TW" sz="1800" dirty="0"/>
              <a:t>Speed grade -1L: 3.1 ± 5% W</a:t>
            </a:r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543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+mn-lt"/>
              </a:rPr>
              <a:t>Virtual routers on </a:t>
            </a:r>
            <a:r>
              <a:rPr lang="en-US" altLang="zh-TW" sz="2800" b="1" dirty="0" smtClean="0">
                <a:latin typeface="+mn-lt"/>
              </a:rPr>
              <a:t>FPGA(3/5)</a:t>
            </a:r>
            <a:endParaRPr lang="zh-TW" altLang="en-US" sz="28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Power consumed by memory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924944"/>
            <a:ext cx="3223251" cy="218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5127129" cy="276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698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+mn-lt"/>
              </a:rPr>
              <a:t>Virtual routers on </a:t>
            </a:r>
            <a:r>
              <a:rPr lang="en-US" altLang="zh-TW" sz="2800" b="1" dirty="0" smtClean="0">
                <a:latin typeface="+mn-lt"/>
              </a:rPr>
              <a:t>FPGA(4/5)</a:t>
            </a:r>
            <a:endParaRPr lang="zh-TW" altLang="en-US" sz="28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Power consumed by </a:t>
            </a:r>
            <a:r>
              <a:rPr lang="en-US" altLang="zh-TW" sz="2000" dirty="0" smtClean="0"/>
              <a:t>logic</a:t>
            </a:r>
            <a:endParaRPr lang="zh-TW" altLang="en-US" sz="2000" dirty="0"/>
          </a:p>
          <a:p>
            <a:pPr lvl="1"/>
            <a:r>
              <a:rPr lang="en-US" altLang="zh-TW" sz="1800" dirty="0">
                <a:solidFill>
                  <a:srgbClr val="C00000"/>
                </a:solidFill>
              </a:rPr>
              <a:t>Logic power </a:t>
            </a:r>
            <a:r>
              <a:rPr lang="en-US" altLang="zh-TW" sz="1800" dirty="0"/>
              <a:t>is distributed among Look-Up </a:t>
            </a:r>
            <a:r>
              <a:rPr lang="en-US" altLang="zh-TW" sz="1800" dirty="0" smtClean="0"/>
              <a:t>Tables (LUT</a:t>
            </a:r>
            <a:r>
              <a:rPr lang="en-US" altLang="zh-TW" sz="1800" dirty="0"/>
              <a:t>), shift registers, distributed RAM and flip-flops</a:t>
            </a:r>
            <a:r>
              <a:rPr lang="en-US" altLang="zh-TW" sz="1800" dirty="0" smtClean="0"/>
              <a:t>.</a:t>
            </a:r>
          </a:p>
          <a:p>
            <a:pPr lvl="1"/>
            <a:r>
              <a:rPr lang="en-US" altLang="zh-TW" sz="1800" dirty="0" smtClean="0">
                <a:solidFill>
                  <a:srgbClr val="C00000"/>
                </a:solidFill>
              </a:rPr>
              <a:t>Signal power </a:t>
            </a:r>
            <a:r>
              <a:rPr lang="en-US" altLang="zh-TW" sz="1800" dirty="0"/>
              <a:t>includes the power dissipated when </a:t>
            </a:r>
            <a:r>
              <a:rPr lang="en-US" altLang="zh-TW" sz="1800" dirty="0" smtClean="0"/>
              <a:t>communicating among </a:t>
            </a:r>
            <a:r>
              <a:rPr lang="en-US" altLang="zh-TW" sz="1800" dirty="0"/>
              <a:t>the aforementioned logic resources as well as </a:t>
            </a:r>
            <a:r>
              <a:rPr lang="en-US" altLang="zh-TW" sz="1800" dirty="0" smtClean="0"/>
              <a:t>memory components</a:t>
            </a:r>
            <a:r>
              <a:rPr lang="en-US" altLang="zh-TW" sz="1800" dirty="0"/>
              <a:t>.</a:t>
            </a:r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71" y="3861048"/>
            <a:ext cx="4972173" cy="280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642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+mn-lt"/>
              </a:rPr>
              <a:t>Virtual routers on </a:t>
            </a:r>
            <a:r>
              <a:rPr lang="en-US" altLang="zh-TW" sz="2800" b="1" dirty="0" smtClean="0">
                <a:latin typeface="+mn-lt"/>
              </a:rPr>
              <a:t>FPGA(5/5)</a:t>
            </a:r>
            <a:endParaRPr lang="zh-TW" altLang="en-US" sz="28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3" y="2172610"/>
            <a:ext cx="9036496" cy="274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945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b="1" dirty="0" smtClean="0">
                <a:latin typeface="+mn-lt"/>
              </a:rPr>
              <a:t>Power performance(1/3)</a:t>
            </a:r>
            <a:endParaRPr lang="zh-TW" altLang="en-US" sz="2800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87" y="1963577"/>
            <a:ext cx="8293546" cy="242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58" y="4445599"/>
            <a:ext cx="8293546" cy="232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540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+mn-lt"/>
              </a:rPr>
              <a:t>Power </a:t>
            </a:r>
            <a:r>
              <a:rPr lang="en-US" altLang="zh-TW" sz="2800" b="1" dirty="0" smtClean="0">
                <a:latin typeface="+mn-lt"/>
              </a:rPr>
              <a:t>performance(2/3</a:t>
            </a:r>
            <a:r>
              <a:rPr lang="en-US" altLang="zh-TW" sz="2800" b="1" dirty="0">
                <a:latin typeface="+mn-lt"/>
              </a:rPr>
              <a:t>)</a:t>
            </a:r>
            <a:endParaRPr lang="zh-TW" altLang="en-US" sz="2800" b="1" dirty="0">
              <a:latin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0" y="1988838"/>
            <a:ext cx="8676456" cy="254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03" y="4941168"/>
            <a:ext cx="71056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017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+mn-lt"/>
              </a:rPr>
              <a:t>Power </a:t>
            </a:r>
            <a:r>
              <a:rPr lang="en-US" altLang="zh-TW" sz="2800" b="1" dirty="0" smtClean="0">
                <a:latin typeface="+mn-lt"/>
              </a:rPr>
              <a:t>performance(3/3</a:t>
            </a:r>
            <a:r>
              <a:rPr lang="en-US" altLang="zh-TW" sz="2800" b="1" dirty="0">
                <a:latin typeface="+mn-lt"/>
              </a:rPr>
              <a:t>)</a:t>
            </a:r>
            <a:endParaRPr lang="zh-TW" altLang="en-US" sz="28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we use the power dissipated </a:t>
            </a:r>
            <a:r>
              <a:rPr lang="en-US" altLang="zh-TW" sz="2000" dirty="0" smtClean="0"/>
              <a:t>per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unit </a:t>
            </a:r>
            <a:r>
              <a:rPr lang="en-US" altLang="zh-TW" sz="2000" dirty="0"/>
              <a:t>throughput as the metric for our comparisons.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8298879" cy="243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91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latin typeface="+mn-lt"/>
              </a:rPr>
              <a:t>Introduction(1/2)</a:t>
            </a:r>
            <a:endParaRPr lang="zh-TW" altLang="en-US" sz="28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935480"/>
            <a:ext cx="8352928" cy="4389120"/>
          </a:xfrm>
        </p:spPr>
        <p:txBody>
          <a:bodyPr>
            <a:normAutofit/>
          </a:bodyPr>
          <a:lstStyle/>
          <a:p>
            <a:endParaRPr lang="en-US" altLang="zh-TW" sz="2000" dirty="0" smtClean="0"/>
          </a:p>
          <a:p>
            <a:r>
              <a:rPr lang="en-US" altLang="zh-TW" sz="2000" dirty="0" smtClean="0"/>
              <a:t>In </a:t>
            </a:r>
            <a:r>
              <a:rPr lang="en-US" altLang="zh-TW" sz="2000" dirty="0"/>
              <a:t>this paper, we study the effect of router virtualization, </a:t>
            </a:r>
            <a:r>
              <a:rPr lang="en-US" altLang="zh-TW" sz="2000" dirty="0" smtClean="0"/>
              <a:t>from a </a:t>
            </a:r>
            <a:r>
              <a:rPr lang="en-US" altLang="zh-TW" sz="2000" dirty="0"/>
              <a:t>power consumption perspective, on the widely used </a:t>
            </a:r>
            <a:r>
              <a:rPr lang="en-US" altLang="zh-TW" sz="2000" dirty="0" smtClean="0"/>
              <a:t>Field Programmable </a:t>
            </a:r>
            <a:r>
              <a:rPr lang="en-US" altLang="zh-TW" sz="2000" dirty="0"/>
              <a:t>Gate Array (FPGA) platform</a:t>
            </a:r>
            <a:r>
              <a:rPr lang="en-US" altLang="zh-TW" sz="2000" dirty="0" smtClean="0"/>
              <a:t>.</a:t>
            </a:r>
          </a:p>
          <a:p>
            <a:pPr marL="0" indent="0">
              <a:buNone/>
            </a:pPr>
            <a:endParaRPr lang="en-US" altLang="zh-TW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00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latin typeface="+mn-lt"/>
              </a:rPr>
              <a:t>Introduction(2/2)</a:t>
            </a:r>
            <a:endParaRPr lang="zh-TW" altLang="en-US" sz="28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935480"/>
            <a:ext cx="8352928" cy="4389120"/>
          </a:xfrm>
        </p:spPr>
        <p:txBody>
          <a:bodyPr>
            <a:normAutofit/>
          </a:bodyPr>
          <a:lstStyle/>
          <a:p>
            <a:endParaRPr lang="en-US" altLang="zh-TW" sz="2000" dirty="0" smtClean="0"/>
          </a:p>
          <a:p>
            <a:r>
              <a:rPr lang="en-US" altLang="zh-TW" sz="2000" dirty="0" smtClean="0"/>
              <a:t>We </a:t>
            </a:r>
            <a:r>
              <a:rPr lang="en-US" altLang="zh-TW" sz="2000" dirty="0"/>
              <a:t>summarize our contributions in this work as follows:</a:t>
            </a:r>
          </a:p>
          <a:p>
            <a:pPr marL="651510" lvl="1" indent="-285750"/>
            <a:r>
              <a:rPr lang="en-US" altLang="zh-TW" sz="1800" dirty="0" smtClean="0"/>
              <a:t> </a:t>
            </a:r>
            <a:r>
              <a:rPr lang="en-US" altLang="zh-TW" sz="1800" dirty="0"/>
              <a:t>An accurate </a:t>
            </a:r>
            <a:r>
              <a:rPr lang="en-US" altLang="zh-TW" sz="1800" dirty="0">
                <a:solidFill>
                  <a:srgbClr val="C00000"/>
                </a:solidFill>
              </a:rPr>
              <a:t>analytical model </a:t>
            </a:r>
            <a:r>
              <a:rPr lang="en-US" altLang="zh-TW" sz="1800" dirty="0"/>
              <a:t>to estimate power </a:t>
            </a:r>
            <a:r>
              <a:rPr lang="en-US" altLang="zh-TW" sz="1800" dirty="0" smtClean="0"/>
              <a:t>savings achieved </a:t>
            </a:r>
            <a:r>
              <a:rPr lang="en-US" altLang="zh-TW" sz="1800" dirty="0"/>
              <a:t>using router virtualization </a:t>
            </a:r>
            <a:endParaRPr lang="en-US" altLang="zh-TW" sz="1800" dirty="0" smtClean="0"/>
          </a:p>
          <a:p>
            <a:pPr marL="651510" lvl="1" indent="-285750"/>
            <a:r>
              <a:rPr lang="en-US" altLang="zh-TW" sz="1800" dirty="0" smtClean="0"/>
              <a:t>Exploration </a:t>
            </a:r>
            <a:r>
              <a:rPr lang="en-US" altLang="zh-TW" sz="1800" dirty="0"/>
              <a:t>of </a:t>
            </a:r>
            <a:r>
              <a:rPr lang="en-US" altLang="zh-TW" sz="1800" dirty="0">
                <a:solidFill>
                  <a:srgbClr val="C00000"/>
                </a:solidFill>
              </a:rPr>
              <a:t>low power FPGAs </a:t>
            </a:r>
            <a:r>
              <a:rPr lang="en-US" altLang="zh-TW" sz="1800" dirty="0"/>
              <a:t>to achieve </a:t>
            </a:r>
            <a:r>
              <a:rPr lang="en-US" altLang="zh-TW" sz="1800" dirty="0" smtClean="0"/>
              <a:t>greater power </a:t>
            </a:r>
            <a:r>
              <a:rPr lang="en-US" altLang="zh-TW" sz="1800" dirty="0"/>
              <a:t>benefits in networking applications </a:t>
            </a:r>
            <a:endParaRPr lang="en-US" altLang="zh-TW" sz="1800" dirty="0" smtClean="0"/>
          </a:p>
          <a:p>
            <a:pPr marL="651510" lvl="1" indent="-285750"/>
            <a:r>
              <a:rPr lang="en-US" altLang="zh-TW" sz="1800" dirty="0" smtClean="0"/>
              <a:t>Detailed </a:t>
            </a:r>
            <a:r>
              <a:rPr lang="en-US" altLang="zh-TW" sz="1800" dirty="0"/>
              <a:t>power comparison of </a:t>
            </a:r>
            <a:r>
              <a:rPr lang="en-US" altLang="zh-TW" sz="1800" dirty="0">
                <a:solidFill>
                  <a:srgbClr val="C00000"/>
                </a:solidFill>
              </a:rPr>
              <a:t>non-virtualized vs. </a:t>
            </a:r>
            <a:r>
              <a:rPr lang="en-US" altLang="zh-TW" sz="1800" dirty="0" smtClean="0">
                <a:solidFill>
                  <a:srgbClr val="C00000"/>
                </a:solidFill>
              </a:rPr>
              <a:t>virtualized schemes </a:t>
            </a:r>
            <a:r>
              <a:rPr lang="en-US" altLang="zh-TW" sz="1800" dirty="0"/>
              <a:t>on state-of-the-art FPGA </a:t>
            </a:r>
            <a:endParaRPr lang="en-US" altLang="zh-TW" sz="1800" dirty="0" smtClean="0"/>
          </a:p>
          <a:p>
            <a:pPr marL="651510" lvl="1" indent="-285750"/>
            <a:r>
              <a:rPr lang="en-US" altLang="zh-TW" sz="1800" dirty="0" smtClean="0"/>
              <a:t>Power </a:t>
            </a:r>
            <a:r>
              <a:rPr lang="en-US" altLang="zh-TW" sz="1800" dirty="0"/>
              <a:t>efficiency comparison for different virtual </a:t>
            </a:r>
            <a:r>
              <a:rPr lang="en-US" altLang="zh-TW" sz="1800" dirty="0" smtClean="0"/>
              <a:t>router configurations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99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latin typeface="+mn-lt"/>
              </a:rPr>
              <a:t>background</a:t>
            </a:r>
            <a:endParaRPr lang="zh-TW" altLang="en-US" sz="2800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In the research </a:t>
            </a:r>
            <a:r>
              <a:rPr lang="en-US" altLang="zh-TW" sz="2000" dirty="0" smtClean="0"/>
              <a:t>community, two </a:t>
            </a:r>
            <a:r>
              <a:rPr lang="en-US" altLang="zh-TW" sz="2000" dirty="0"/>
              <a:t>main categories of virtualization techniques can </a:t>
            </a:r>
            <a:r>
              <a:rPr lang="en-US" altLang="zh-TW" sz="2000" dirty="0" smtClean="0"/>
              <a:t>be found</a:t>
            </a:r>
            <a:r>
              <a:rPr lang="en-US" altLang="zh-TW" sz="2000" dirty="0"/>
              <a:t>: 1) Separate and 2) Merged.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4695428" cy="386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263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+mn-lt"/>
              </a:rPr>
              <a:t>Notations &amp; </a:t>
            </a:r>
            <a:r>
              <a:rPr lang="en-US" altLang="zh-TW" sz="2800" b="1" dirty="0" smtClean="0">
                <a:latin typeface="+mn-lt"/>
              </a:rPr>
              <a:t>assumptions(1/4)</a:t>
            </a:r>
            <a:endParaRPr lang="zh-TW" altLang="en-US" sz="2800" dirty="0">
              <a:latin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6616502" cy="91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96401"/>
            <a:ext cx="3490655" cy="303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7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+mn-lt"/>
              </a:rPr>
              <a:t>Notations &amp; </a:t>
            </a:r>
            <a:r>
              <a:rPr lang="en-US" altLang="zh-TW" sz="2800" b="1" dirty="0" smtClean="0">
                <a:latin typeface="+mn-lt"/>
              </a:rPr>
              <a:t>assumptions(2/4)</a:t>
            </a:r>
            <a:endParaRPr lang="zh-TW" altLang="en-US" sz="2800" dirty="0">
              <a:latin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96401"/>
            <a:ext cx="3490655" cy="303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80181"/>
            <a:ext cx="7172374" cy="161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0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+mn-lt"/>
              </a:rPr>
              <a:t>Notations &amp; assumptions</a:t>
            </a:r>
            <a:r>
              <a:rPr lang="en-US" altLang="zh-TW" sz="2800" b="1" dirty="0" smtClean="0">
                <a:latin typeface="+mn-lt"/>
              </a:rPr>
              <a:t>(3/4)</a:t>
            </a:r>
            <a:endParaRPr lang="zh-TW" altLang="en-US" sz="2800" dirty="0">
              <a:latin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96401"/>
            <a:ext cx="3490655" cy="303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85133"/>
            <a:ext cx="7401210" cy="168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+mn-lt"/>
              </a:rPr>
              <a:t>Notations &amp; </a:t>
            </a:r>
            <a:r>
              <a:rPr lang="en-US" altLang="zh-TW" sz="2800" b="1" dirty="0" smtClean="0">
                <a:latin typeface="+mn-lt"/>
              </a:rPr>
              <a:t>assumptions(4/4)</a:t>
            </a:r>
            <a:endParaRPr lang="zh-TW" altLang="en-US" sz="2800" dirty="0">
              <a:latin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96401"/>
            <a:ext cx="3490655" cy="303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993857"/>
            <a:ext cx="7484081" cy="199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1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latin typeface="+mn-lt"/>
              </a:rPr>
              <a:t>Router models for power estimation(1/3)</a:t>
            </a:r>
            <a:endParaRPr lang="zh-TW" altLang="en-US" sz="2800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Non-virtualized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3429000"/>
            <a:ext cx="3490655" cy="303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8153"/>
            <a:ext cx="5770215" cy="169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947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3364</TotalTime>
  <Words>436</Words>
  <Application>Microsoft Office PowerPoint</Application>
  <PresentationFormat>如螢幕大小 (4:3)</PresentationFormat>
  <Paragraphs>84</Paragraphs>
  <Slides>19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流線</vt:lpstr>
      <vt:lpstr>FPGA-based Router Virtualization:  A Power Perspective</vt:lpstr>
      <vt:lpstr>Introduction(1/2)</vt:lpstr>
      <vt:lpstr>Introduction(2/2)</vt:lpstr>
      <vt:lpstr>background</vt:lpstr>
      <vt:lpstr>Notations &amp; assumptions(1/4)</vt:lpstr>
      <vt:lpstr>Notations &amp; assumptions(2/4)</vt:lpstr>
      <vt:lpstr>Notations &amp; assumptions(3/4)</vt:lpstr>
      <vt:lpstr>Notations &amp; assumptions(4/4)</vt:lpstr>
      <vt:lpstr>Router models for power estimation(1/3)</vt:lpstr>
      <vt:lpstr>Router models for power estimation(2/3)</vt:lpstr>
      <vt:lpstr>Router models for power estimation(3/3)</vt:lpstr>
      <vt:lpstr>Virtual routers on FPGA(1/5)</vt:lpstr>
      <vt:lpstr>Virtual routers on FPGA(2/5)</vt:lpstr>
      <vt:lpstr>Virtual routers on FPGA(3/5)</vt:lpstr>
      <vt:lpstr>Virtual routers on FPGA(4/5)</vt:lpstr>
      <vt:lpstr>Virtual routers on FPGA(5/5)</vt:lpstr>
      <vt:lpstr>Power performance(1/3)</vt:lpstr>
      <vt:lpstr>Power performance(2/3)</vt:lpstr>
      <vt:lpstr>Power performance(3/3)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State Elimination Using Heuristics</dc:title>
  <dc:creator>Li</dc:creator>
  <cp:lastModifiedBy>Li</cp:lastModifiedBy>
  <cp:revision>157</cp:revision>
  <cp:lastPrinted>2012-06-14T02:46:51Z</cp:lastPrinted>
  <dcterms:created xsi:type="dcterms:W3CDTF">2012-05-08T20:16:19Z</dcterms:created>
  <dcterms:modified xsi:type="dcterms:W3CDTF">2012-12-12T05:32:03Z</dcterms:modified>
</cp:coreProperties>
</file>